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9" r:id="rId3"/>
    <p:sldId id="262" r:id="rId4"/>
    <p:sldId id="258" r:id="rId5"/>
    <p:sldId id="280" r:id="rId6"/>
    <p:sldId id="306" r:id="rId7"/>
    <p:sldId id="307" r:id="rId8"/>
    <p:sldId id="285" r:id="rId9"/>
    <p:sldId id="308" r:id="rId10"/>
    <p:sldId id="309" r:id="rId11"/>
    <p:sldId id="310" r:id="rId12"/>
    <p:sldId id="311" r:id="rId13"/>
    <p:sldId id="312" r:id="rId14"/>
    <p:sldId id="288" r:id="rId15"/>
    <p:sldId id="260" r:id="rId16"/>
    <p:sldId id="266" r:id="rId17"/>
    <p:sldId id="289" r:id="rId18"/>
    <p:sldId id="264" r:id="rId19"/>
    <p:sldId id="269" r:id="rId20"/>
    <p:sldId id="290" r:id="rId21"/>
    <p:sldId id="294" r:id="rId22"/>
    <p:sldId id="291" r:id="rId23"/>
    <p:sldId id="293" r:id="rId24"/>
    <p:sldId id="292" r:id="rId25"/>
    <p:sldId id="295" r:id="rId26"/>
    <p:sldId id="263" r:id="rId27"/>
    <p:sldId id="265" r:id="rId28"/>
    <p:sldId id="267" r:id="rId29"/>
    <p:sldId id="302" r:id="rId30"/>
    <p:sldId id="268" r:id="rId31"/>
    <p:sldId id="270" r:id="rId32"/>
    <p:sldId id="276" r:id="rId33"/>
    <p:sldId id="298" r:id="rId34"/>
    <p:sldId id="296" r:id="rId35"/>
    <p:sldId id="271" r:id="rId36"/>
    <p:sldId id="275" r:id="rId37"/>
    <p:sldId id="257" r:id="rId38"/>
    <p:sldId id="273" r:id="rId39"/>
    <p:sldId id="301" r:id="rId40"/>
    <p:sldId id="300" r:id="rId41"/>
    <p:sldId id="299" r:id="rId42"/>
    <p:sldId id="274" r:id="rId43"/>
    <p:sldId id="261" r:id="rId44"/>
    <p:sldId id="303" r:id="rId45"/>
    <p:sldId id="304" r:id="rId46"/>
    <p:sldId id="277" r:id="rId47"/>
    <p:sldId id="305" r:id="rId48"/>
    <p:sldId id="278" r:id="rId49"/>
    <p:sldId id="27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F014177-A369-4310-9B11-9D64BF798079}">
          <p14:sldIdLst>
            <p14:sldId id="256"/>
          </p14:sldIdLst>
        </p14:section>
        <p14:section name="APP使用流程" id="{AAE4FCFA-BDCC-4D10-B89F-55176A167985}">
          <p14:sldIdLst>
            <p14:sldId id="259"/>
            <p14:sldId id="262"/>
          </p14:sldIdLst>
        </p14:section>
        <p14:section name="功能说明" id="{D58070F3-BDA9-4D05-9419-7F4B2083097D}">
          <p14:sldIdLst>
            <p14:sldId id="258"/>
            <p14:sldId id="280"/>
            <p14:sldId id="306"/>
            <p14:sldId id="307"/>
            <p14:sldId id="285"/>
            <p14:sldId id="308"/>
            <p14:sldId id="309"/>
            <p14:sldId id="310"/>
            <p14:sldId id="311"/>
            <p14:sldId id="312"/>
            <p14:sldId id="288"/>
          </p14:sldIdLst>
        </p14:section>
        <p14:section name="原理详解" id="{B37F939D-F7AF-489C-81BB-81DBF9F41EB3}">
          <p14:sldIdLst>
            <p14:sldId id="260"/>
            <p14:sldId id="266"/>
            <p14:sldId id="289"/>
            <p14:sldId id="264"/>
            <p14:sldId id="269"/>
            <p14:sldId id="290"/>
            <p14:sldId id="294"/>
            <p14:sldId id="291"/>
            <p14:sldId id="293"/>
            <p14:sldId id="292"/>
            <p14:sldId id="295"/>
            <p14:sldId id="263"/>
            <p14:sldId id="265"/>
            <p14:sldId id="267"/>
            <p14:sldId id="302"/>
            <p14:sldId id="268"/>
            <p14:sldId id="270"/>
            <p14:sldId id="276"/>
            <p14:sldId id="298"/>
            <p14:sldId id="296"/>
            <p14:sldId id="271"/>
            <p14:sldId id="275"/>
            <p14:sldId id="257"/>
            <p14:sldId id="273"/>
            <p14:sldId id="301"/>
            <p14:sldId id="300"/>
            <p14:sldId id="299"/>
            <p14:sldId id="274"/>
          </p14:sldIdLst>
        </p14:section>
        <p14:section name="项目展示" id="{2AB47386-AAC7-48BA-94A2-0B42A6014377}">
          <p14:sldIdLst>
            <p14:sldId id="261"/>
          </p14:sldIdLst>
        </p14:section>
        <p14:section name="不足" id="{75575A6C-23D6-41DB-A5B1-1747BED88050}">
          <p14:sldIdLst>
            <p14:sldId id="303"/>
            <p14:sldId id="304"/>
          </p14:sldIdLst>
        </p14:section>
        <p14:section name="分工比例" id="{151767BF-C328-4E7D-98B1-B2504FD7BCD3}">
          <p14:sldIdLst>
            <p14:sldId id="277"/>
            <p14:sldId id="305"/>
          </p14:sldIdLst>
        </p14:section>
        <p14:section name="Last" id="{3ED2B4C6-4486-47FB-8027-A9A44C01B775}">
          <p14:sldIdLst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63" y="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E7148-4BDA-4F6B-8544-DDD635EA98B9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3CD9B-2112-4E22-9D0D-5DBDB5E5C9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5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3CD9B-2112-4E22-9D0D-5DBDB5E5C9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5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97CAAE-3156-4157-B25A-D07427B48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320501-5B5E-4C26-AFE9-D5F6DCC8E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F77FD-BB29-4A7B-A954-79CA60AF0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8EED5B-65F0-4866-AA1B-0366646A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7FB252-F66A-44C2-979A-E953AF65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89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0BAAB-C92C-4F13-AB7F-CF213378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E59EDF-057E-4C77-AE5F-8C6129C48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79E9A1-7946-4A8E-ACB5-090A51B9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F3280D-3DC5-4374-AEEF-1A247D96B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9B993-DD15-4302-B86A-FE2FF2F3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38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5FD890-597F-494F-8676-EC0A45A00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0F9468-1B3F-4C52-94CA-43BEB8A96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FF977E-9CEB-436D-87F7-C682D8A2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9145CF-B454-4B53-A8D0-0055050E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BB91F-CDE7-4867-BD5E-FD6172C1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604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D4CF3-9F74-47D8-B159-F63D9B6F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ACA868-9BF0-4201-B0B2-0D1D7792E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72771-009A-4A09-9154-E9CDBC7E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EEFA31-2637-4156-B7B7-784E75F79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561A4-12B3-44D4-A64C-DE9A78E99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9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62B0F-9C73-45C5-AEEF-1334F32E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9AB6B7-57AC-43C4-B064-6E62129E2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3C2A5A-505D-4B98-8E57-46483C293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933F4-DD49-41C2-BEB8-83D41531F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EDFD0-4BC0-46EB-ABCF-7857A4FE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04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73406-AFB1-4A11-A865-141DFF5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914B4-5978-456A-BD2A-ADA8B5989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D13680-A65A-4619-8AAD-7EFA4078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D22DA1-4571-487E-8654-B2121BE14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26E3FD-16D6-4E69-AD13-09D3F73E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8BB30D-7A19-41B4-951A-999D6094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69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F5387-C1FC-40BE-B77B-AF7441CC8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415BB-FDE4-4399-A521-3BDD5ACD1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1D37E0-3C28-49DB-AE5F-B13CC8FF0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0DDDA31-B757-41C6-B8EE-1DD348C56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A86F48-A528-40A9-AEC1-8B31CB99C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139B38-D5A1-40C7-9F3A-726FFD6AC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331390-E132-419B-8142-861D5034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2912F9-03DE-4E6C-A8FE-0676644A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525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89D72-7002-48FB-99F2-A799ED7A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1AA560-91C2-423C-A221-AC8CF77F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27F38D-D8B2-41C6-B054-0A306BB7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DD2EC7-EE73-4E18-A898-D0315F0CF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93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6F066D-C5B6-49D0-B55D-BB25870C1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891F4C-640E-4615-85DA-E396FBED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355110-9A3D-4909-8501-3BE1E427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62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CD701-74C6-43D9-BB12-10394064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7B4FA-68DA-4267-A8A4-359ECBEE7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5F046F-A103-483E-AEA2-AE0E4B892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3F9A43-63C4-449F-980E-8D2FC807E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983E7F-894B-428D-B5C8-CF51E57A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A62F1C-4DC8-4D8F-8583-06D10627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37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CB4D9-64D3-43CD-9CC1-5CC7270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BDFCE9-6180-4434-841B-7EB9FA6E96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1AC927-7A71-4940-8A09-B2B5C4737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E0D13C-958D-4291-B83D-E8982EC3F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146630-4340-46D4-B802-BA8D64E8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784037-BDCF-46C1-AC1B-31E3B390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86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D06D14-30C1-4C25-808F-DB37532B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905CB4-1569-4319-A63A-1AF6D0707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B8220B-AE99-47E6-8AEF-80A08B90D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11639-BE8C-4BC5-B6CB-E50174A5D457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2473DF-569C-456C-8CCC-829C609BE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7790F2-4AA7-4D35-AD03-E20C10D77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9A473-D643-4430-90A0-33580EA2D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84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github.com/Yalantis/uCrop/tree/develop/sampl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orest.dtfly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postman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npmjs.com/package/expres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shellj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13035F-139B-48E7-8D77-677BE8755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anchor="b">
            <a:normAutofit/>
          </a:bodyPr>
          <a:lstStyle/>
          <a:p>
            <a:r>
              <a:rPr lang="zh-CN" altLang="en-US" sz="4000" dirty="0">
                <a:solidFill>
                  <a:schemeClr val="tx2"/>
                </a:solidFill>
              </a:rPr>
              <a:t>林格曼黑度检测</a:t>
            </a:r>
            <a:r>
              <a:rPr lang="en-US" altLang="zh-CN" sz="4000" dirty="0">
                <a:solidFill>
                  <a:schemeClr val="tx2"/>
                </a:solidFill>
              </a:rPr>
              <a:t>app</a:t>
            </a:r>
            <a:endParaRPr lang="zh-CN" altLang="en-US" sz="4000" dirty="0">
              <a:solidFill>
                <a:schemeClr val="tx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69CADDE-C4EE-4A63-A991-2D2F09423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" r="-2" b="2156"/>
          <a:stretch/>
        </p:blipFill>
        <p:spPr>
          <a:xfrm>
            <a:off x="4611727" y="320231"/>
            <a:ext cx="2907093" cy="283656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副标题 2">
            <a:extLst>
              <a:ext uri="{FF2B5EF4-FFF2-40B4-BE49-F238E27FC236}">
                <a16:creationId xmlns:a16="http://schemas.microsoft.com/office/drawing/2014/main" id="{62658449-F4E1-40B2-9B6A-37A31E360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64200" y="5300976"/>
            <a:ext cx="6368143" cy="13610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				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         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		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吉林大学 计算机科学与技术学院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小组成员：邓秋怡，符凌智，李嘉铭，夏铭泽，张轶博</a:t>
            </a:r>
          </a:p>
        </p:txBody>
      </p:sp>
    </p:spTree>
    <p:extLst>
      <p:ext uri="{BB962C8B-B14F-4D97-AF65-F5344CB8AC3E}">
        <p14:creationId xmlns:p14="http://schemas.microsoft.com/office/powerpoint/2010/main" val="242687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9AFBBB-7FD3-4B45-B498-007359CB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查看详细结果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BA59D4-5FBE-471F-B0EE-8081E67B5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4600" cy="4351338"/>
          </a:xfrm>
        </p:spPr>
        <p:txBody>
          <a:bodyPr/>
          <a:lstStyle/>
          <a:p>
            <a:r>
              <a:rPr lang="zh-CN" altLang="en-US" dirty="0"/>
              <a:t>点击结果展示页面里的每一项会展示详细结果</a:t>
            </a:r>
            <a:endParaRPr lang="en-US" altLang="zh-CN" dirty="0"/>
          </a:p>
          <a:p>
            <a:r>
              <a:rPr lang="zh-CN" altLang="en-US" dirty="0"/>
              <a:t>详细结果中的进度条颜色会对应相应的黑度级别而变化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30DEA9-9D96-4F6F-9F75-F408859EF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222" y="601787"/>
            <a:ext cx="2835283" cy="5891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9F1B0A-E97A-4602-8273-AEC8B0A1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3" y="601788"/>
            <a:ext cx="2835284" cy="5891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60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9AFBBB-7FD3-4B45-B498-007359CB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生成报告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7AD890-AB72-46A8-9336-A9D551A63A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07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生成的报告中列出了图片中识别到几个烟雾，平均黑度值，及有几个烟雾超过污染排放标准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57DFFE-E13E-4309-A113-A7C55052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155825"/>
            <a:ext cx="3157686" cy="6546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5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9AFBBB-7FD3-4B45-B498-007359CB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下载及分享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391CE29D-1A23-4B77-ABD8-BD3210D29C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418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生成的结果报告可选择下载到本地，或分享到</a:t>
            </a:r>
            <a:r>
              <a:rPr lang="en-US" altLang="zh-CN" dirty="0"/>
              <a:t>QQ</a:t>
            </a:r>
            <a:r>
              <a:rPr lang="zh-CN" altLang="en-US" dirty="0"/>
              <a:t>、微信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3F8602E-2C2B-468C-9298-382BFEF0F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613" y="170377"/>
            <a:ext cx="3145052" cy="6517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47341FA-7851-4FA6-AAF6-5EC23397E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509" y="170377"/>
            <a:ext cx="3139440" cy="6517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7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9AFBBB-7FD3-4B45-B498-007359CB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下载及分享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D79623-6FC5-4E12-82B4-4B99605C5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1" y="2176991"/>
            <a:ext cx="3258457" cy="3890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8A618B-745A-4F53-994F-D3E5A131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28" y="1590701"/>
            <a:ext cx="3258457" cy="4963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21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9AFBBB-7FD3-4B45-B498-007359CB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关于我们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BA59D4-5FBE-471F-B0EE-8081E67B5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49160" cy="4351338"/>
          </a:xfrm>
        </p:spPr>
        <p:txBody>
          <a:bodyPr/>
          <a:lstStyle/>
          <a:p>
            <a:r>
              <a:rPr lang="zh-CN" altLang="en-US" dirty="0"/>
              <a:t>滑动图片展示了</a:t>
            </a:r>
            <a:r>
              <a:rPr lang="en-US" altLang="zh-CN" dirty="0"/>
              <a:t>app</a:t>
            </a:r>
            <a:r>
              <a:rPr lang="zh-CN" altLang="en-US" dirty="0"/>
              <a:t>的应用意义和简单操作指南</a:t>
            </a:r>
            <a:endParaRPr lang="en-US" altLang="zh-CN" dirty="0"/>
          </a:p>
          <a:p>
            <a:r>
              <a:rPr lang="zh-CN" altLang="en-US" dirty="0"/>
              <a:t>文字部分介绍了</a:t>
            </a:r>
            <a:r>
              <a:rPr lang="en-US" altLang="zh-CN" dirty="0"/>
              <a:t>app</a:t>
            </a:r>
            <a:r>
              <a:rPr lang="zh-CN" altLang="en-US" dirty="0"/>
              <a:t>的背景和功能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CDA4BB-3C63-4E6A-BE95-E241E6214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85" y="213360"/>
            <a:ext cx="3097515" cy="6431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599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169121-20D7-4490-9F0C-ABB60E19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原理详解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743A07-6DCC-4799-9277-76F3ED8F2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358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B8DD02-4F6F-44D4-BB2B-0B178C8A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41AF37-F2A9-4235-9D8F-5ABF031E8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19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B8CB620-13B3-41A9-95F2-F05304744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003"/>
            <a:ext cx="12192000" cy="60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4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DF8B4F-2E5E-44D6-90CF-587C2F89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裁切框架</a:t>
            </a:r>
            <a:r>
              <a:rPr lang="en-US" altLang="zh-CN" dirty="0"/>
              <a:t>-</a:t>
            </a:r>
            <a:r>
              <a:rPr lang="en-US" altLang="zh-CN" dirty="0" err="1"/>
              <a:t>uCrop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838B9-D087-423B-93C6-42620B30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https://github.com/Yalantis/uCrop/tree/develop/sample</a:t>
            </a:r>
            <a:endParaRPr lang="en-US" altLang="zh-CN" dirty="0"/>
          </a:p>
          <a:p>
            <a:r>
              <a:rPr lang="zh-CN" altLang="en-US" dirty="0"/>
              <a:t>支持旋转，放缩，自由裁剪。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591991-60ED-4ADD-9C41-BE78D9925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2495549"/>
            <a:ext cx="5545666" cy="41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5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DF8B4F-2E5E-44D6-90CF-587C2F89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框架</a:t>
            </a:r>
            <a:r>
              <a:rPr lang="en-US" altLang="zh-CN" dirty="0"/>
              <a:t>-Forest</a:t>
            </a:r>
            <a:r>
              <a:rPr lang="zh-CN" altLang="en-US" dirty="0"/>
              <a:t>框架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838B9-D087-423B-93C6-42620B30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 </a:t>
            </a:r>
            <a:r>
              <a:rPr lang="zh-CN" altLang="en-US" dirty="0"/>
              <a:t>轻量级</a:t>
            </a:r>
            <a:r>
              <a:rPr lang="en-US" altLang="zh-CN" dirty="0"/>
              <a:t>HTTP</a:t>
            </a:r>
            <a:r>
              <a:rPr lang="zh-CN" altLang="en-US" dirty="0"/>
              <a:t>客户端框架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https://forest.dtflyx.com/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39D528-F526-4C26-BB56-A2C95AA8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737" y="2584451"/>
            <a:ext cx="6427561" cy="39941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C000BB-3994-48C7-AFEE-693C3AE7C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46" y="615950"/>
            <a:ext cx="1353891" cy="10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0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A99DA-6246-40F9-914D-10EA933A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流程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3EFD23-2F69-42BD-B02E-DF1FCA6AC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85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DF8B4F-2E5E-44D6-90CF-587C2F89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请求定义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838B9-D087-423B-93C6-42620B30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36B92C-D115-4CE2-AE97-684187DB9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650"/>
            <a:ext cx="11033971" cy="463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65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DF8B4F-2E5E-44D6-90CF-587C2F89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发送请求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838B9-D087-423B-93C6-42620B30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604CA4-A7DD-4D75-BAC8-B860F4F32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5" y="1378379"/>
            <a:ext cx="9585325" cy="21160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BBE328-FCEB-45B2-9E7E-D3DE1FA2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5" y="3667178"/>
            <a:ext cx="7705725" cy="30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13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DF8B4F-2E5E-44D6-90CF-587C2F89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Postman-</a:t>
            </a:r>
            <a:r>
              <a:rPr lang="zh-CN" altLang="en-US" dirty="0"/>
              <a:t>接口测试工具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838B9-D087-423B-93C6-42620B30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一款</a:t>
            </a:r>
            <a:r>
              <a:rPr lang="en-US" altLang="zh-CN" dirty="0"/>
              <a:t>API</a:t>
            </a:r>
            <a:r>
              <a:rPr lang="zh-CN" altLang="en-US" dirty="0"/>
              <a:t>调试工具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https://www.postman.com/</a:t>
            </a:r>
            <a:endParaRPr lang="zh-CN" altLang="en-US" dirty="0"/>
          </a:p>
          <a:p>
            <a:r>
              <a:rPr lang="zh-CN" altLang="en-US" dirty="0"/>
              <a:t>自定义请求，进行接口调试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26C8FD-05DD-4435-9D11-DAF7862D7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" r="3939" b="2878"/>
          <a:stretch/>
        </p:blipFill>
        <p:spPr>
          <a:xfrm>
            <a:off x="6635750" y="2217737"/>
            <a:ext cx="844550" cy="8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9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838B9-D087-423B-93C6-42620B30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F48B90-9638-4478-AB76-95E105AC8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9" y="1595438"/>
            <a:ext cx="11754581" cy="31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0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6CD284-BC87-4AD1-9FA0-529177C9D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98" b="3883"/>
          <a:stretch/>
        </p:blipFill>
        <p:spPr>
          <a:xfrm>
            <a:off x="238772" y="902603"/>
            <a:ext cx="11337327" cy="4736197"/>
          </a:xfrm>
        </p:spPr>
      </p:pic>
    </p:spTree>
    <p:extLst>
      <p:ext uri="{BB962C8B-B14F-4D97-AF65-F5344CB8AC3E}">
        <p14:creationId xmlns:p14="http://schemas.microsoft.com/office/powerpoint/2010/main" val="1189688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79579B-5CF6-4D09-98CB-2E8E5129E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2" y="31055"/>
            <a:ext cx="11445708" cy="67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FACC7F-49A0-48EC-94F5-62ADA0E3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网络无连接、网络中断时提示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CA611044-2028-468E-B8B9-B34919C69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217" y="365125"/>
            <a:ext cx="3049856" cy="6333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327477-570B-418C-8E26-C1ADA5909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2" y="2492994"/>
            <a:ext cx="8114478" cy="21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2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DF8B4F-2E5E-44D6-90CF-587C2F89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分享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838B9-D087-423B-93C6-42620B30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调用原生分享接口（</a:t>
            </a:r>
            <a:r>
              <a:rPr lang="en-US" altLang="zh-CN" dirty="0"/>
              <a:t>Intent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支持分享到：微信好友，微信朋友圈，</a:t>
            </a:r>
            <a:r>
              <a:rPr lang="en-US" altLang="zh-CN" dirty="0"/>
              <a:t>QQ</a:t>
            </a:r>
            <a:r>
              <a:rPr lang="zh-CN" altLang="en-US" dirty="0"/>
              <a:t>好友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047B39-D9F7-46C8-B217-5E0D33324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50" y="2894545"/>
            <a:ext cx="10080550" cy="38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B8DD02-4F6F-44D4-BB2B-0B178C8A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41AF37-F2A9-4235-9D8F-5ABF031E8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876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B8CB620-13B3-41A9-95F2-F05304744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003"/>
            <a:ext cx="12192000" cy="60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76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B8CB620-13B3-41A9-95F2-F05304744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003"/>
            <a:ext cx="12192000" cy="60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35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7B798B-C089-4036-90B7-26176B90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</a:t>
            </a:r>
            <a:r>
              <a:rPr lang="en-US" altLang="zh-CN" dirty="0"/>
              <a:t>-Node.js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D4E5A6-ADAC-4AB9-A955-E93F4533B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Node.js </a:t>
            </a:r>
            <a:r>
              <a:rPr lang="zh-CN" altLang="en-US" dirty="0"/>
              <a:t>是一个基于 </a:t>
            </a:r>
            <a:r>
              <a:rPr lang="en-US" altLang="zh-CN" dirty="0"/>
              <a:t>Chrome V8 </a:t>
            </a:r>
            <a:r>
              <a:rPr lang="zh-CN" altLang="en-US" dirty="0"/>
              <a:t>引擎的 </a:t>
            </a:r>
            <a:r>
              <a:rPr lang="en-US" altLang="zh-CN" dirty="0"/>
              <a:t>JavaScript </a:t>
            </a:r>
            <a:r>
              <a:rPr lang="zh-CN" altLang="en-US" dirty="0"/>
              <a:t>运行环境。</a:t>
            </a:r>
            <a:endParaRPr lang="en-US" altLang="zh-CN" dirty="0"/>
          </a:p>
          <a:p>
            <a:r>
              <a:rPr lang="zh-CN" altLang="en-US" dirty="0"/>
              <a:t>轻量，上手速度快，有丰富的拓展模块（</a:t>
            </a:r>
            <a:r>
              <a:rPr lang="en-US" altLang="zh-CN" dirty="0" err="1"/>
              <a:t>npm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https://nodejs.org/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C4390C-77D5-4718-86D8-05B8A11AB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263" y="358077"/>
            <a:ext cx="2325688" cy="140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41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7B798B-C089-4036-90B7-26176B90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监听服务</a:t>
            </a:r>
            <a:r>
              <a:rPr lang="en-US" altLang="zh-CN" dirty="0"/>
              <a:t>-express</a:t>
            </a:r>
            <a:r>
              <a:rPr lang="zh-CN" altLang="en-US" dirty="0"/>
              <a:t>中间件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D4E5A6-ADAC-4AB9-A955-E93F4533B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9750" cy="3952875"/>
          </a:xfrm>
        </p:spPr>
        <p:txBody>
          <a:bodyPr/>
          <a:lstStyle/>
          <a:p>
            <a:r>
              <a:rPr lang="zh-CN" altLang="en-US" dirty="0"/>
              <a:t>负责监听，处理指定接口请求。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https://www.npmjs.com/package/express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56E14F-EF57-46F5-92A6-75428FBC4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50" y="1825625"/>
            <a:ext cx="6079806" cy="439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08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7B798B-C089-4036-90B7-26176B90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服务器调用算法模型</a:t>
            </a:r>
            <a:r>
              <a:rPr lang="en-US" altLang="zh-CN" dirty="0"/>
              <a:t>-</a:t>
            </a:r>
            <a:r>
              <a:rPr lang="en-US" altLang="zh-CN" dirty="0" err="1"/>
              <a:t>ShellJS</a:t>
            </a:r>
            <a:r>
              <a:rPr lang="zh-CN" altLang="en-US" dirty="0"/>
              <a:t>模块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D4E5A6-ADAC-4AB9-A955-E93F4533B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https://www.npmjs.com/package/shelljs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ShellJS</a:t>
            </a:r>
            <a:r>
              <a:rPr lang="zh-CN" altLang="en-US" dirty="0"/>
              <a:t>模块 创建子</a:t>
            </a:r>
            <a:r>
              <a:rPr lang="en-US" altLang="zh-CN" dirty="0"/>
              <a:t>shell</a:t>
            </a:r>
          </a:p>
          <a:p>
            <a:r>
              <a:rPr lang="zh-CN" altLang="en-US" dirty="0"/>
              <a:t>使用</a:t>
            </a:r>
            <a:r>
              <a:rPr lang="en-US" altLang="zh-CN" dirty="0" err="1"/>
              <a:t>ShellJS</a:t>
            </a:r>
            <a:r>
              <a:rPr lang="zh-CN" altLang="en-US" dirty="0"/>
              <a:t>，发送</a:t>
            </a:r>
            <a:r>
              <a:rPr lang="en-US" altLang="zh-CN" dirty="0"/>
              <a:t>shell</a:t>
            </a:r>
            <a:r>
              <a:rPr lang="zh-CN" altLang="en-US" dirty="0"/>
              <a:t>命令，调用执行模型脚本，获取输入输出</a:t>
            </a:r>
          </a:p>
        </p:txBody>
      </p:sp>
    </p:spTree>
    <p:extLst>
      <p:ext uri="{BB962C8B-B14F-4D97-AF65-F5344CB8AC3E}">
        <p14:creationId xmlns:p14="http://schemas.microsoft.com/office/powerpoint/2010/main" val="3641052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24D9D3-21E5-4255-9D77-5CA4D588A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97" y="65557"/>
            <a:ext cx="5828606" cy="67268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7D65D0A-0F91-4580-B02D-7EB9B44EED60}"/>
              </a:ext>
            </a:extLst>
          </p:cNvPr>
          <p:cNvSpPr txBox="1"/>
          <p:nvPr/>
        </p:nvSpPr>
        <p:spPr>
          <a:xfrm>
            <a:off x="419100" y="508000"/>
            <a:ext cx="229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Algorithm.js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50025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7B798B-C089-4036-90B7-26176B90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调用模型脚本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DFE838EF-75EC-4929-A21A-14B135C92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422670"/>
            <a:ext cx="9105900" cy="259631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B04033-3F2A-4AE7-8DCC-6A5DDC720A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33" b="5788"/>
          <a:stretch/>
        </p:blipFill>
        <p:spPr>
          <a:xfrm>
            <a:off x="965200" y="4168417"/>
            <a:ext cx="9105900" cy="240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0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70D823D-63E7-4BB5-AB65-78CECFE6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算法模型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12B4F9A-B8D5-48C0-868C-88A0D93E2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20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89B8A56-508B-485D-A74D-C9507586D43F}"/>
              </a:ext>
            </a:extLst>
          </p:cNvPr>
          <p:cNvSpPr/>
          <p:nvPr/>
        </p:nvSpPr>
        <p:spPr>
          <a:xfrm>
            <a:off x="998819" y="183699"/>
            <a:ext cx="3498348" cy="266848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4C2DB7E-F4A5-4DA3-B12B-198CD396F30E}"/>
              </a:ext>
            </a:extLst>
          </p:cNvPr>
          <p:cNvSpPr/>
          <p:nvPr/>
        </p:nvSpPr>
        <p:spPr>
          <a:xfrm>
            <a:off x="6636469" y="183699"/>
            <a:ext cx="3122214" cy="273535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218F83B-8875-481F-825C-8886BF00BEBC}"/>
              </a:ext>
            </a:extLst>
          </p:cNvPr>
          <p:cNvSpPr/>
          <p:nvPr/>
        </p:nvSpPr>
        <p:spPr>
          <a:xfrm>
            <a:off x="4754493" y="1773678"/>
            <a:ext cx="1816100" cy="31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文本框 11">
            <a:extLst>
              <a:ext uri="{FF2B5EF4-FFF2-40B4-BE49-F238E27FC236}">
                <a16:creationId xmlns:a16="http://schemas.microsoft.com/office/drawing/2014/main" id="{D76B1C13-85BD-4394-94AB-184F65899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543" y="1388251"/>
            <a:ext cx="11656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err="1"/>
              <a:t>OCRNet</a:t>
            </a:r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A845B93D-F992-4DB3-83F1-1477B46CA9F9}"/>
              </a:ext>
            </a:extLst>
          </p:cNvPr>
          <p:cNvSpPr/>
          <p:nvPr/>
        </p:nvSpPr>
        <p:spPr>
          <a:xfrm rot="16200000">
            <a:off x="2380145" y="3366264"/>
            <a:ext cx="946147" cy="294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箭头: 圆角右 11">
            <a:extLst>
              <a:ext uri="{FF2B5EF4-FFF2-40B4-BE49-F238E27FC236}">
                <a16:creationId xmlns:a16="http://schemas.microsoft.com/office/drawing/2014/main" id="{74B7A88C-1055-4CE1-9376-E4B457DE77FC}"/>
              </a:ext>
            </a:extLst>
          </p:cNvPr>
          <p:cNvSpPr/>
          <p:nvPr/>
        </p:nvSpPr>
        <p:spPr>
          <a:xfrm rot="5400000">
            <a:off x="10273504" y="1484031"/>
            <a:ext cx="753801" cy="13330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858C599-5E5C-468E-A130-F3D8510CC6BE}"/>
              </a:ext>
            </a:extLst>
          </p:cNvPr>
          <p:cNvSpPr/>
          <p:nvPr/>
        </p:nvSpPr>
        <p:spPr>
          <a:xfrm>
            <a:off x="9837873" y="2666909"/>
            <a:ext cx="2033452" cy="1348317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/>
                </a:solidFill>
              </a:rPr>
              <a:t>计算黑度</a:t>
            </a:r>
          </a:p>
        </p:txBody>
      </p:sp>
      <p:sp>
        <p:nvSpPr>
          <p:cNvPr id="14" name="箭头: 圆角右 13">
            <a:extLst>
              <a:ext uri="{FF2B5EF4-FFF2-40B4-BE49-F238E27FC236}">
                <a16:creationId xmlns:a16="http://schemas.microsoft.com/office/drawing/2014/main" id="{743F5E76-80D0-406A-A5BE-E8CC1608252C}"/>
              </a:ext>
            </a:extLst>
          </p:cNvPr>
          <p:cNvSpPr/>
          <p:nvPr/>
        </p:nvSpPr>
        <p:spPr>
          <a:xfrm rot="10800000">
            <a:off x="9758681" y="4112062"/>
            <a:ext cx="1354851" cy="192043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8E4E49D-9B6B-43A4-9E74-AF632D899DFE}"/>
              </a:ext>
            </a:extLst>
          </p:cNvPr>
          <p:cNvSpPr/>
          <p:nvPr/>
        </p:nvSpPr>
        <p:spPr>
          <a:xfrm>
            <a:off x="7600532" y="4962700"/>
            <a:ext cx="2033453" cy="1348317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A846799-BF7B-47F1-A915-DBF3F1022BC6}"/>
              </a:ext>
            </a:extLst>
          </p:cNvPr>
          <p:cNvSpPr/>
          <p:nvPr/>
        </p:nvSpPr>
        <p:spPr>
          <a:xfrm>
            <a:off x="3000648" y="3341067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YOLO v3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CB9CE30-5E04-4F2F-A0CE-45584F32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36" y="685979"/>
            <a:ext cx="1191098" cy="1841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BBFFDCE-502B-4EB0-B15D-5510A6866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94" y="607538"/>
            <a:ext cx="1401164" cy="188767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AEEDF98-3EAA-4976-8EB3-34B1D2A47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07" y="414727"/>
            <a:ext cx="1416339" cy="22733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1EFF3DB-8D9B-4016-8548-740E19908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24" y="414727"/>
            <a:ext cx="1652488" cy="22733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D5BE038-4D1A-40F5-A5CD-85D3A0F38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6" y="2522812"/>
            <a:ext cx="3192520" cy="2273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2FD654-0182-4C14-B549-8DDC8F3E4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66" y="4112064"/>
            <a:ext cx="3671336" cy="26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76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9A97F41-4322-4804-8194-53ED16CC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66" y="1035050"/>
            <a:ext cx="79248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C524977-6D64-4B3E-B589-97590032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66" y="3635375"/>
            <a:ext cx="79248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E25EA028-4905-4AAC-B957-69AE41098769}"/>
              </a:ext>
            </a:extLst>
          </p:cNvPr>
          <p:cNvSpPr/>
          <p:nvPr/>
        </p:nvSpPr>
        <p:spPr>
          <a:xfrm rot="2374127">
            <a:off x="1295467" y="1790596"/>
            <a:ext cx="895350" cy="161925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D2919AC1-845A-4077-8BC3-1D330D29A5DF}"/>
              </a:ext>
            </a:extLst>
          </p:cNvPr>
          <p:cNvSpPr/>
          <p:nvPr/>
        </p:nvSpPr>
        <p:spPr>
          <a:xfrm rot="12258706">
            <a:off x="10257639" y="4808091"/>
            <a:ext cx="895350" cy="161925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A27F9E03-2B4E-4BC4-BDAA-72C8730F9251}"/>
              </a:ext>
            </a:extLst>
          </p:cNvPr>
          <p:cNvSpPr/>
          <p:nvPr/>
        </p:nvSpPr>
        <p:spPr>
          <a:xfrm rot="7687214">
            <a:off x="10156382" y="1513198"/>
            <a:ext cx="895350" cy="161925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97D10B-D52F-4B6E-BB9E-D61DF6B93BB1}"/>
              </a:ext>
            </a:extLst>
          </p:cNvPr>
          <p:cNvSpPr/>
          <p:nvPr/>
        </p:nvSpPr>
        <p:spPr>
          <a:xfrm flipH="1">
            <a:off x="49291" y="930377"/>
            <a:ext cx="1914526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</a:rPr>
              <a:t>图像分类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34215E-9F4A-4DB4-8113-DBCAE63F8FCF}"/>
              </a:ext>
            </a:extLst>
          </p:cNvPr>
          <p:cNvSpPr/>
          <p:nvPr/>
        </p:nvSpPr>
        <p:spPr>
          <a:xfrm flipH="1">
            <a:off x="10351333" y="5228871"/>
            <a:ext cx="1914526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</a:rPr>
              <a:t>实例分割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7302FA-8465-4D21-8B9D-FE3252C7E5E2}"/>
              </a:ext>
            </a:extLst>
          </p:cNvPr>
          <p:cNvSpPr/>
          <p:nvPr/>
        </p:nvSpPr>
        <p:spPr>
          <a:xfrm flipH="1">
            <a:off x="0" y="4101775"/>
            <a:ext cx="126457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</a:rPr>
              <a:t>语义分割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19A826-38AE-4262-82FF-51F7FE7C653B}"/>
              </a:ext>
            </a:extLst>
          </p:cNvPr>
          <p:cNvSpPr/>
          <p:nvPr/>
        </p:nvSpPr>
        <p:spPr>
          <a:xfrm flipH="1">
            <a:off x="10189359" y="613595"/>
            <a:ext cx="1914526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</a:rPr>
              <a:t>目标检测</a:t>
            </a:r>
          </a:p>
        </p:txBody>
      </p:sp>
      <p:sp>
        <p:nvSpPr>
          <p:cNvPr id="3090" name="文本框 21">
            <a:extLst>
              <a:ext uri="{FF2B5EF4-FFF2-40B4-BE49-F238E27FC236}">
                <a16:creationId xmlns:a16="http://schemas.microsoft.com/office/drawing/2014/main" id="{1832998A-3BA5-45B0-A203-3996E0F23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29" y="6103938"/>
            <a:ext cx="6127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/>
              <a:t>https://blog.csdn.net/kk123k/article/details/86584216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A4211E0-5A30-4218-9D19-E6D02F316CED}"/>
              </a:ext>
            </a:extLst>
          </p:cNvPr>
          <p:cNvSpPr/>
          <p:nvPr/>
        </p:nvSpPr>
        <p:spPr>
          <a:xfrm>
            <a:off x="74690" y="3503615"/>
            <a:ext cx="6224509" cy="26003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771D662F-7597-4992-8D98-FA2C5D79E054}"/>
              </a:ext>
            </a:extLst>
          </p:cNvPr>
          <p:cNvSpPr/>
          <p:nvPr/>
        </p:nvSpPr>
        <p:spPr>
          <a:xfrm>
            <a:off x="1309263" y="4620978"/>
            <a:ext cx="895350" cy="161925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AE71D6D-C745-40BF-B107-8C8DE13318B5}"/>
              </a:ext>
            </a:extLst>
          </p:cNvPr>
          <p:cNvSpPr/>
          <p:nvPr/>
        </p:nvSpPr>
        <p:spPr>
          <a:xfrm>
            <a:off x="6041350" y="613595"/>
            <a:ext cx="6062535" cy="2824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7B798B-C089-4036-90B7-26176B90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</a:t>
            </a:r>
            <a:r>
              <a:rPr lang="en-US" altLang="zh-CN" dirty="0"/>
              <a:t>-Yolo V3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D4E5A6-ADAC-4AB9-A955-E93F4533B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自动识别烟雾位置，并获取局部烟雾图片</a:t>
            </a:r>
          </a:p>
        </p:txBody>
      </p:sp>
      <p:pic>
        <p:nvPicPr>
          <p:cNvPr id="7170" name="Picture 2" descr="在这里插入图片描述">
            <a:extLst>
              <a:ext uri="{FF2B5EF4-FFF2-40B4-BE49-F238E27FC236}">
                <a16:creationId xmlns:a16="http://schemas.microsoft.com/office/drawing/2014/main" id="{92C53472-7FEC-419F-AEEA-13E5E5C76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2439989"/>
            <a:ext cx="9785350" cy="41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082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590BB9-F563-49C8-ABE2-83B5BBF51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16" y="2353114"/>
            <a:ext cx="3671336" cy="2604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8B01A8-137B-4CCF-9199-C8B9D4C3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93" y="547962"/>
            <a:ext cx="3192520" cy="227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6F699F-5751-4BF8-95E8-8F9ACA4A5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169" y="3958027"/>
            <a:ext cx="1416339" cy="227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0B5EE0-B58E-40F9-A6C7-6096AD7E5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36" y="3958027"/>
            <a:ext cx="1652488" cy="2273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6A992C1A-9C93-421C-8264-B1E06D70F1E8}"/>
              </a:ext>
            </a:extLst>
          </p:cNvPr>
          <p:cNvSpPr/>
          <p:nvPr/>
        </p:nvSpPr>
        <p:spPr>
          <a:xfrm rot="19409523">
            <a:off x="5625152" y="2233492"/>
            <a:ext cx="976867" cy="32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E44F402-9C11-4DDA-A03C-9C7937C2E2F9}"/>
              </a:ext>
            </a:extLst>
          </p:cNvPr>
          <p:cNvSpPr/>
          <p:nvPr/>
        </p:nvSpPr>
        <p:spPr>
          <a:xfrm rot="1661737">
            <a:off x="5677221" y="4810430"/>
            <a:ext cx="946147" cy="294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7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A99DA-6246-40F9-914D-10EA933A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功能说明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9C481C-3BE5-4963-8AB7-7D0443936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128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2">
            <a:extLst>
              <a:ext uri="{FF2B5EF4-FFF2-40B4-BE49-F238E27FC236}">
                <a16:creationId xmlns:a16="http://schemas.microsoft.com/office/drawing/2014/main" id="{6801260A-66A6-41C5-8F33-EB6A53AB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943225"/>
            <a:ext cx="105537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文本框 11">
            <a:extLst>
              <a:ext uri="{FF2B5EF4-FFF2-40B4-BE49-F238E27FC236}">
                <a16:creationId xmlns:a16="http://schemas.microsoft.com/office/drawing/2014/main" id="{055C3940-FD06-4B1B-AA90-03E53F279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025" y="5943600"/>
            <a:ext cx="1631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err="1">
                <a:solidFill>
                  <a:srgbClr val="24292F"/>
                </a:solidFill>
                <a:latin typeface="-apple-system"/>
              </a:rPr>
              <a:t>OCRNet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结构图</a:t>
            </a:r>
            <a:endParaRPr lang="zh-CN" altLang="en-US" dirty="0"/>
          </a:p>
        </p:txBody>
      </p:sp>
      <p:sp>
        <p:nvSpPr>
          <p:cNvPr id="5127" name="文本框 13">
            <a:extLst>
              <a:ext uri="{FF2B5EF4-FFF2-40B4-BE49-F238E27FC236}">
                <a16:creationId xmlns:a16="http://schemas.microsoft.com/office/drawing/2014/main" id="{91D4B9FD-B167-4870-AF5E-9B032C6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" y="6313488"/>
            <a:ext cx="6102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https://arxiv.org/pdf/1909.11065.pdf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EDA350E-6ED0-4628-9B48-E487BF7C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语义分割</a:t>
            </a:r>
            <a:r>
              <a:rPr lang="en-US" altLang="zh-CN" dirty="0"/>
              <a:t>-</a:t>
            </a:r>
            <a:r>
              <a:rPr lang="en-US" altLang="zh-CN" dirty="0" err="1"/>
              <a:t>OCRNet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59F0B5-53B5-4F09-9742-FD5302D27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对局部烟雾图片，进行烟雾与背景的分离。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2">
            <a:extLst>
              <a:ext uri="{FF2B5EF4-FFF2-40B4-BE49-F238E27FC236}">
                <a16:creationId xmlns:a16="http://schemas.microsoft.com/office/drawing/2014/main" id="{462D6BC8-ACCE-4819-B6CF-16BE0990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195263"/>
            <a:ext cx="2054225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15">
            <a:extLst>
              <a:ext uri="{FF2B5EF4-FFF2-40B4-BE49-F238E27FC236}">
                <a16:creationId xmlns:a16="http://schemas.microsoft.com/office/drawing/2014/main" id="{117A0F98-CB0F-44F3-A474-5AA187F5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195263"/>
            <a:ext cx="2054225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8">
            <a:extLst>
              <a:ext uri="{FF2B5EF4-FFF2-40B4-BE49-F238E27FC236}">
                <a16:creationId xmlns:a16="http://schemas.microsoft.com/office/drawing/2014/main" id="{1798BF71-0628-4E77-9F53-508DF25C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1516063"/>
            <a:ext cx="900113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图片 21">
            <a:extLst>
              <a:ext uri="{FF2B5EF4-FFF2-40B4-BE49-F238E27FC236}">
                <a16:creationId xmlns:a16="http://schemas.microsoft.com/office/drawing/2014/main" id="{BB564504-EB96-460C-B578-47E48A075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1528763"/>
            <a:ext cx="900112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图片 24">
            <a:extLst>
              <a:ext uri="{FF2B5EF4-FFF2-40B4-BE49-F238E27FC236}">
                <a16:creationId xmlns:a16="http://schemas.microsoft.com/office/drawing/2014/main" id="{955EBFD5-7C9E-421A-8AB9-5B4D02D3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3317875"/>
            <a:ext cx="20542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图片 27">
            <a:extLst>
              <a:ext uri="{FF2B5EF4-FFF2-40B4-BE49-F238E27FC236}">
                <a16:creationId xmlns:a16="http://schemas.microsoft.com/office/drawing/2014/main" id="{C47D853B-2356-4851-A383-18A1DF5E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3381375"/>
            <a:ext cx="20542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图片 33">
            <a:extLst>
              <a:ext uri="{FF2B5EF4-FFF2-40B4-BE49-F238E27FC236}">
                <a16:creationId xmlns:a16="http://schemas.microsoft.com/office/drawing/2014/main" id="{8543A428-4841-4511-BD7E-2294DFA78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4883150"/>
            <a:ext cx="2054225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图片 36">
            <a:extLst>
              <a:ext uri="{FF2B5EF4-FFF2-40B4-BE49-F238E27FC236}">
                <a16:creationId xmlns:a16="http://schemas.microsoft.com/office/drawing/2014/main" id="{DE2E8F99-FCE5-4998-A38B-C439AB5F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4883150"/>
            <a:ext cx="2054225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箭头: 右 39">
            <a:extLst>
              <a:ext uri="{FF2B5EF4-FFF2-40B4-BE49-F238E27FC236}">
                <a16:creationId xmlns:a16="http://schemas.microsoft.com/office/drawing/2014/main" id="{4FAC8F77-27BD-4CFC-A999-D306DEAF515D}"/>
              </a:ext>
            </a:extLst>
          </p:cNvPr>
          <p:cNvSpPr/>
          <p:nvPr/>
        </p:nvSpPr>
        <p:spPr>
          <a:xfrm>
            <a:off x="6251575" y="687388"/>
            <a:ext cx="1517650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95934E3F-BDE8-40A2-A5C1-E462D30BAC45}"/>
              </a:ext>
            </a:extLst>
          </p:cNvPr>
          <p:cNvSpPr/>
          <p:nvPr/>
        </p:nvSpPr>
        <p:spPr>
          <a:xfrm>
            <a:off x="6251575" y="5546725"/>
            <a:ext cx="1517650" cy="227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FE0880DF-9D7A-4E39-8965-7F9BA7C46E30}"/>
              </a:ext>
            </a:extLst>
          </p:cNvPr>
          <p:cNvSpPr/>
          <p:nvPr/>
        </p:nvSpPr>
        <p:spPr>
          <a:xfrm>
            <a:off x="6251575" y="3776663"/>
            <a:ext cx="1517650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5F3B3B47-E3EC-44F2-9BA4-EE973A13C120}"/>
              </a:ext>
            </a:extLst>
          </p:cNvPr>
          <p:cNvSpPr/>
          <p:nvPr/>
        </p:nvSpPr>
        <p:spPr>
          <a:xfrm>
            <a:off x="6251575" y="2138363"/>
            <a:ext cx="1517650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10" name="文本框 40">
            <a:extLst>
              <a:ext uri="{FF2B5EF4-FFF2-40B4-BE49-F238E27FC236}">
                <a16:creationId xmlns:a16="http://schemas.microsoft.com/office/drawing/2014/main" id="{9911B7D4-0492-4D01-94B2-E4E095F5F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3" y="571500"/>
            <a:ext cx="309880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使用语义分割进行图像中的烟雾检测与精确裁取</a:t>
            </a:r>
          </a:p>
        </p:txBody>
      </p:sp>
      <p:sp>
        <p:nvSpPr>
          <p:cNvPr id="4111" name="文本框 44">
            <a:extLst>
              <a:ext uri="{FF2B5EF4-FFF2-40B4-BE49-F238E27FC236}">
                <a16:creationId xmlns:a16="http://schemas.microsoft.com/office/drawing/2014/main" id="{28A9938D-D5BC-4777-A805-16BC03B3F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3" y="3198813"/>
            <a:ext cx="2968625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如图，左侧图片中的烟雾被识别出，并在右图中使用绿色标记处</a:t>
            </a:r>
          </a:p>
        </p:txBody>
      </p:sp>
      <p:sp>
        <p:nvSpPr>
          <p:cNvPr id="4112" name="文本框 45">
            <a:extLst>
              <a:ext uri="{FF2B5EF4-FFF2-40B4-BE49-F238E27FC236}">
                <a16:creationId xmlns:a16="http://schemas.microsoft.com/office/drawing/2014/main" id="{6E52B52B-CA7B-435F-AAE7-6CFED0001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3" y="6057900"/>
            <a:ext cx="29702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图片分别来自数据集（左）与算法识别结果（右）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7B798B-C089-4036-90B7-26176B90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黑度计算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CB85D9-0AF3-496B-892B-DF77A7F21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除掉透明像素点，计算其余像素点的 平均灰度值。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内容占位符 2">
            <a:extLst>
              <a:ext uri="{FF2B5EF4-FFF2-40B4-BE49-F238E27FC236}">
                <a16:creationId xmlns:a16="http://schemas.microsoft.com/office/drawing/2014/main" id="{A2D1AE25-51DA-4F9A-9BB5-F4B44DA6C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69" y="2507648"/>
            <a:ext cx="4926231" cy="40207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BB5E4B-A2F6-489F-98D3-7C837FA99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2593975"/>
            <a:ext cx="51625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88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169121-20D7-4490-9F0C-ABB60E19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项目展示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743A07-6DCC-4799-9277-76F3ED8F2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346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450DF9-26EA-452C-AD88-44719867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项目不足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8BBFBC-D5CC-4649-9F4A-AA7F1BCE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681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CACF7F9-6CAA-49A8-9099-8095C369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zh-CN" altLang="en-US"/>
              <a:t>项目不足 </a:t>
            </a:r>
            <a:r>
              <a:rPr lang="en-US" altLang="zh-CN"/>
              <a:t>&amp; </a:t>
            </a:r>
            <a:r>
              <a:rPr lang="zh-CN" altLang="en-US"/>
              <a:t>改进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218083-49C3-4895-8E83-40A5F2261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92193" cy="4638675"/>
          </a:xfrm>
        </p:spPr>
        <p:txBody>
          <a:bodyPr>
            <a:normAutofit/>
          </a:bodyPr>
          <a:lstStyle/>
          <a:p>
            <a:r>
              <a:rPr lang="zh-CN" altLang="en-US" dirty="0"/>
              <a:t>服务器配置低，性能较差，对一张图片进行语义分割需</a:t>
            </a:r>
            <a:r>
              <a:rPr lang="en-US" altLang="zh-CN" dirty="0"/>
              <a:t>8s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后续优化方向：</a:t>
            </a:r>
            <a:endParaRPr lang="en-US" altLang="zh-CN" dirty="0"/>
          </a:p>
          <a:p>
            <a:r>
              <a:rPr lang="zh-CN" altLang="en-US" dirty="0"/>
              <a:t>加强训练目标检测模型</a:t>
            </a:r>
            <a:endParaRPr lang="en-US" altLang="zh-CN" dirty="0"/>
          </a:p>
          <a:p>
            <a:r>
              <a:rPr lang="zh-CN" altLang="en-US" dirty="0"/>
              <a:t>视频流功能（已做，砍）</a:t>
            </a:r>
            <a:endParaRPr lang="en-US" altLang="zh-CN" dirty="0"/>
          </a:p>
          <a:p>
            <a:r>
              <a:rPr lang="zh-CN" altLang="en-US" dirty="0"/>
              <a:t>调整阴天图片亮度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布局自适应适配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0EDBE8-D288-4041-BFF5-C6F23A58F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9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66DE56-40E4-4C3E-B2FE-20F6E450F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19" y="3122821"/>
            <a:ext cx="3182670" cy="36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09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2EB83-9DA2-4B7F-B166-604CF350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D31E4-8940-41E0-886A-2876AFF95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454525"/>
          </a:xfrm>
        </p:spPr>
        <p:txBody>
          <a:bodyPr/>
          <a:lstStyle/>
          <a:p>
            <a:r>
              <a:rPr lang="zh-CN" altLang="en-US" dirty="0"/>
              <a:t>张轶博：集成</a:t>
            </a:r>
            <a:r>
              <a:rPr lang="en-US" altLang="zh-CN" dirty="0"/>
              <a:t>Forest</a:t>
            </a:r>
            <a:r>
              <a:rPr lang="zh-CN" altLang="en-US" dirty="0"/>
              <a:t>框架；实现服务端与客户端交互；部分</a:t>
            </a:r>
            <a:r>
              <a:rPr lang="en-US" altLang="zh-CN" dirty="0"/>
              <a:t>app</a:t>
            </a:r>
            <a:r>
              <a:rPr lang="zh-CN" altLang="en-US" dirty="0"/>
              <a:t>开发。</a:t>
            </a:r>
            <a:endParaRPr lang="en-US" altLang="zh-CN" dirty="0"/>
          </a:p>
          <a:p>
            <a:r>
              <a:rPr lang="zh-CN" altLang="en-US" dirty="0"/>
              <a:t>邓秋怡：集成</a:t>
            </a:r>
            <a:r>
              <a:rPr lang="en-US" altLang="zh-CN" dirty="0" err="1"/>
              <a:t>uCrop</a:t>
            </a:r>
            <a:r>
              <a:rPr lang="zh-CN" altLang="en-US" dirty="0"/>
              <a:t>框架；实现照片裁剪，分享功能；部分</a:t>
            </a:r>
            <a:r>
              <a:rPr lang="en-US" altLang="zh-CN" dirty="0"/>
              <a:t>app</a:t>
            </a:r>
            <a:r>
              <a:rPr lang="zh-CN" altLang="en-US" dirty="0"/>
              <a:t>开发。</a:t>
            </a:r>
            <a:endParaRPr lang="en-US" altLang="zh-CN" dirty="0"/>
          </a:p>
          <a:p>
            <a:r>
              <a:rPr lang="zh-CN" altLang="en-US" dirty="0"/>
              <a:t>夏铭泽：设计</a:t>
            </a:r>
            <a:r>
              <a:rPr lang="en-US" altLang="zh-CN" dirty="0"/>
              <a:t>app</a:t>
            </a:r>
            <a:r>
              <a:rPr lang="zh-CN" altLang="en-US" dirty="0"/>
              <a:t>整体</a:t>
            </a:r>
            <a:r>
              <a:rPr lang="en-US" altLang="zh-CN" dirty="0"/>
              <a:t>UI</a:t>
            </a:r>
            <a:r>
              <a:rPr lang="zh-CN" altLang="en-US" dirty="0"/>
              <a:t>；制作首页，关于页面，结果展示页面。</a:t>
            </a:r>
            <a:endParaRPr lang="en-US" altLang="zh-CN" dirty="0"/>
          </a:p>
          <a:p>
            <a:r>
              <a:rPr lang="zh-CN" altLang="en-US" dirty="0"/>
              <a:t>符凌智：实现语义分割算法模型训练</a:t>
            </a:r>
            <a:r>
              <a:rPr lang="en-US" altLang="zh-CN" dirty="0"/>
              <a:t> </a:t>
            </a:r>
            <a:r>
              <a:rPr lang="zh-CN" altLang="en-US" dirty="0"/>
              <a:t>与改造。</a:t>
            </a:r>
            <a:endParaRPr lang="en-US" altLang="zh-CN" dirty="0"/>
          </a:p>
          <a:p>
            <a:r>
              <a:rPr lang="zh-CN" altLang="en-US" dirty="0"/>
              <a:t>李嘉铭：实现目标检测算法模型训练；黑度检测算法。</a:t>
            </a:r>
          </a:p>
        </p:txBody>
      </p:sp>
    </p:spTree>
    <p:extLst>
      <p:ext uri="{BB962C8B-B14F-4D97-AF65-F5344CB8AC3E}">
        <p14:creationId xmlns:p14="http://schemas.microsoft.com/office/powerpoint/2010/main" val="3725764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AF0EBF-EDCD-41BC-946C-45E9159ED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32" y="1349375"/>
            <a:ext cx="5310524" cy="53238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00FF6A-64A9-40F7-B265-7326B30BC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62" y="1520825"/>
            <a:ext cx="5479563" cy="515237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034387-08DE-402D-8534-D348B3CFE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感谢所有组员近两个月的辛苦付出</a:t>
            </a:r>
            <a:r>
              <a:rPr lang="en-US" altLang="zh-CN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~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03456B-ED21-402F-9E1B-1D37ABA90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84" y="1135793"/>
            <a:ext cx="1174698" cy="42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7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17B62C-A33F-4653-BFF7-C5A1528B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		   Q&amp;A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2B686B-D46E-41E0-8BF7-43B491294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954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17B62C-A33F-4653-BFF7-C5A1528B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		  Thanks~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2B686B-D46E-41E0-8BF7-43B491294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				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49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9AFBBB-7FD3-4B45-B498-007359CB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开屏动画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BA59D4-5FBE-471F-B0EE-8081E67B5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7480" cy="4351338"/>
          </a:xfrm>
        </p:spPr>
        <p:txBody>
          <a:bodyPr/>
          <a:lstStyle/>
          <a:p>
            <a:r>
              <a:rPr lang="zh-CN" altLang="en-US" dirty="0"/>
              <a:t>每次打开</a:t>
            </a:r>
            <a:r>
              <a:rPr lang="en-US" altLang="zh-CN" dirty="0"/>
              <a:t>app</a:t>
            </a:r>
            <a:r>
              <a:rPr lang="zh-CN" altLang="en-US" dirty="0"/>
              <a:t>时会先展示开屏动画页面</a:t>
            </a:r>
            <a:endParaRPr lang="en-US" altLang="zh-CN" dirty="0"/>
          </a:p>
          <a:p>
            <a:r>
              <a:rPr lang="zh-CN" altLang="en-US" dirty="0"/>
              <a:t>而后再跳转到主页页面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BCD1A0-C34A-450C-BD1B-41FC7E928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40" y="154751"/>
            <a:ext cx="3156547" cy="6548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590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9AFBBB-7FD3-4B45-B498-007359CB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D4CC6C2-D968-4726-B8F7-5A8861CF4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24" y="156272"/>
            <a:ext cx="3154436" cy="6545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C055C1-D1E7-48DA-8AC2-C0869D33648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07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首页包含</a:t>
            </a:r>
            <a:r>
              <a:rPr lang="en-US" altLang="zh-CN" dirty="0"/>
              <a:t>app</a:t>
            </a:r>
            <a:r>
              <a:rPr lang="zh-CN" altLang="en-US" dirty="0"/>
              <a:t>的</a:t>
            </a:r>
            <a:r>
              <a:rPr lang="en-US" altLang="zh-CN" dirty="0"/>
              <a:t>logo</a:t>
            </a:r>
          </a:p>
          <a:p>
            <a:r>
              <a:rPr lang="zh-CN" altLang="en-US" dirty="0"/>
              <a:t>打开相机或相册的按键</a:t>
            </a:r>
            <a:endParaRPr lang="en-US" altLang="zh-CN" dirty="0"/>
          </a:p>
          <a:p>
            <a:r>
              <a:rPr lang="zh-CN" altLang="en-US" dirty="0"/>
              <a:t>及关于我们（</a:t>
            </a:r>
            <a:r>
              <a:rPr lang="en-US" altLang="zh-CN" dirty="0"/>
              <a:t>about us</a:t>
            </a:r>
            <a:r>
              <a:rPr lang="zh-CN" altLang="en-US" dirty="0"/>
              <a:t>）的按键</a:t>
            </a:r>
          </a:p>
        </p:txBody>
      </p:sp>
    </p:spTree>
    <p:extLst>
      <p:ext uri="{BB962C8B-B14F-4D97-AF65-F5344CB8AC3E}">
        <p14:creationId xmlns:p14="http://schemas.microsoft.com/office/powerpoint/2010/main" val="40454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9AFBBB-7FD3-4B45-B498-007359CB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修改照片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00965669-465D-45E1-97E5-A82903BCD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04" y="875093"/>
            <a:ext cx="2461596" cy="5107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6A539D-1EC7-4BC9-94D8-8AEE3BD73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61" y="884207"/>
            <a:ext cx="2461596" cy="5107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3291E5-FC1A-4636-898D-66BA38DC828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7273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上传图片后可以修改照片</a:t>
            </a:r>
            <a:endParaRPr lang="en-US" altLang="zh-CN" dirty="0"/>
          </a:p>
          <a:p>
            <a:r>
              <a:rPr lang="zh-CN" altLang="en-US" dirty="0"/>
              <a:t>可选择重新上传，或裁剪图片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824C67-7945-40E0-ADAF-2A1D8F5C2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18" y="884207"/>
            <a:ext cx="2461596" cy="5126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286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9AFBBB-7FD3-4B45-B498-007359CB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Loading </a:t>
            </a:r>
            <a:r>
              <a:rPr lang="zh-CN" altLang="en-US" dirty="0"/>
              <a:t>动画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BA59D4-5FBE-471F-B0EE-8081E67B5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当计算结果时会有</a:t>
            </a:r>
            <a:r>
              <a:rPr lang="en-US" altLang="zh-CN" dirty="0"/>
              <a:t>loading</a:t>
            </a:r>
            <a:r>
              <a:rPr lang="zh-CN" altLang="en-US" dirty="0"/>
              <a:t>动画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7E403C-DC50-4CA5-B18B-241BB0617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326" y="365125"/>
            <a:ext cx="3007975" cy="6284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80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9AFBBB-7FD3-4B45-B498-007359CB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结果展示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CAAA9B-A600-4435-84FF-1A858E89E0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37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结果会以</a:t>
            </a:r>
            <a:r>
              <a:rPr lang="en-US" altLang="zh-CN" dirty="0" err="1"/>
              <a:t>listView</a:t>
            </a:r>
            <a:r>
              <a:rPr lang="zh-CN" altLang="en-US" dirty="0"/>
              <a:t>的形式展示</a:t>
            </a:r>
            <a:endParaRPr lang="en-US" altLang="zh-CN" dirty="0"/>
          </a:p>
          <a:p>
            <a:r>
              <a:rPr lang="zh-CN" altLang="en-US" dirty="0"/>
              <a:t>图片和结果中间设置了</a:t>
            </a:r>
            <a:r>
              <a:rPr lang="en-US" altLang="zh-CN" dirty="0"/>
              <a:t>Ringelmann smoke chart</a:t>
            </a:r>
            <a:r>
              <a:rPr lang="zh-CN" altLang="en-US" dirty="0"/>
              <a:t>的按键，按下会弹出林格曼黑度表格，松开后表格会消失</a:t>
            </a:r>
            <a:endParaRPr lang="en-US" altLang="zh-CN" dirty="0"/>
          </a:p>
          <a:p>
            <a:r>
              <a:rPr lang="zh-CN" altLang="en-US" dirty="0"/>
              <a:t>每项点击后会显示详细的结果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21CE9C-CD9B-485A-B002-DE739B68C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60" y="202653"/>
            <a:ext cx="3105575" cy="6452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C7E8CF-17C2-4FA0-B20F-73815A1D1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406" y="202653"/>
            <a:ext cx="3102810" cy="6452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593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704</Words>
  <Application>Microsoft Office PowerPoint</Application>
  <PresentationFormat>宽屏</PresentationFormat>
  <Paragraphs>109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-apple-system</vt:lpstr>
      <vt:lpstr>等线</vt:lpstr>
      <vt:lpstr>等线 Light</vt:lpstr>
      <vt:lpstr>Arial</vt:lpstr>
      <vt:lpstr>Calibri</vt:lpstr>
      <vt:lpstr>Office 主题​​</vt:lpstr>
      <vt:lpstr>林格曼黑度检测app</vt:lpstr>
      <vt:lpstr>App流程</vt:lpstr>
      <vt:lpstr>PowerPoint 演示文稿</vt:lpstr>
      <vt:lpstr>功能说明</vt:lpstr>
      <vt:lpstr>开屏动画</vt:lpstr>
      <vt:lpstr>首页</vt:lpstr>
      <vt:lpstr>修改照片</vt:lpstr>
      <vt:lpstr>Loading 动画</vt:lpstr>
      <vt:lpstr>结果展示</vt:lpstr>
      <vt:lpstr>查看详细结果</vt:lpstr>
      <vt:lpstr>生成报告</vt:lpstr>
      <vt:lpstr>下载及分享</vt:lpstr>
      <vt:lpstr>下载及分享</vt:lpstr>
      <vt:lpstr>关于我们</vt:lpstr>
      <vt:lpstr>原理详解</vt:lpstr>
      <vt:lpstr>客户端</vt:lpstr>
      <vt:lpstr>PowerPoint 演示文稿</vt:lpstr>
      <vt:lpstr>裁切框架-uCrop</vt:lpstr>
      <vt:lpstr>Web框架-Forest框架</vt:lpstr>
      <vt:lpstr>请求定义</vt:lpstr>
      <vt:lpstr>发送请求</vt:lpstr>
      <vt:lpstr>Postman-接口测试工具</vt:lpstr>
      <vt:lpstr>PowerPoint 演示文稿</vt:lpstr>
      <vt:lpstr>PowerPoint 演示文稿</vt:lpstr>
      <vt:lpstr>PowerPoint 演示文稿</vt:lpstr>
      <vt:lpstr>网络无连接、网络中断时提示</vt:lpstr>
      <vt:lpstr>分享</vt:lpstr>
      <vt:lpstr>服务端</vt:lpstr>
      <vt:lpstr>PowerPoint 演示文稿</vt:lpstr>
      <vt:lpstr>后端-Node.js</vt:lpstr>
      <vt:lpstr>监听服务-express中间件</vt:lpstr>
      <vt:lpstr>服务器调用算法模型-ShellJS模块</vt:lpstr>
      <vt:lpstr>PowerPoint 演示文稿</vt:lpstr>
      <vt:lpstr>调用模型脚本</vt:lpstr>
      <vt:lpstr>算法模型</vt:lpstr>
      <vt:lpstr>PowerPoint 演示文稿</vt:lpstr>
      <vt:lpstr>PowerPoint 演示文稿</vt:lpstr>
      <vt:lpstr>目标检测-Yolo V3</vt:lpstr>
      <vt:lpstr>PowerPoint 演示文稿</vt:lpstr>
      <vt:lpstr>语义分割-OCRNet</vt:lpstr>
      <vt:lpstr>PowerPoint 演示文稿</vt:lpstr>
      <vt:lpstr>黑度计算</vt:lpstr>
      <vt:lpstr>项目展示</vt:lpstr>
      <vt:lpstr>项目不足</vt:lpstr>
      <vt:lpstr>项目不足 &amp; 改进</vt:lpstr>
      <vt:lpstr>分工内容</vt:lpstr>
      <vt:lpstr>感谢所有组员近两个月的辛苦付出~</vt:lpstr>
      <vt:lpstr>       Q&amp;A</vt:lpstr>
      <vt:lpstr>      Thanks~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林格曼黑度检测app</dc:title>
  <dc:creator>Spb</dc:creator>
  <cp:lastModifiedBy>Spb</cp:lastModifiedBy>
  <cp:revision>29</cp:revision>
  <dcterms:created xsi:type="dcterms:W3CDTF">2021-11-27T02:21:10Z</dcterms:created>
  <dcterms:modified xsi:type="dcterms:W3CDTF">2021-11-27T03:01:59Z</dcterms:modified>
</cp:coreProperties>
</file>